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92" r:id="rId5"/>
    <p:sldId id="291" r:id="rId6"/>
    <p:sldId id="295" r:id="rId7"/>
    <p:sldId id="296" r:id="rId8"/>
    <p:sldId id="297" r:id="rId9"/>
    <p:sldId id="298" r:id="rId10"/>
    <p:sldId id="299" r:id="rId11"/>
    <p:sldId id="301" r:id="rId12"/>
    <p:sldId id="300" r:id="rId13"/>
    <p:sldId id="302" r:id="rId14"/>
    <p:sldId id="293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A1032"/>
    <a:srgbClr val="0C0E34"/>
    <a:srgbClr val="FFC000"/>
    <a:srgbClr val="EFC244"/>
    <a:srgbClr val="EFBD40"/>
    <a:srgbClr val="FBFCFC"/>
    <a:srgbClr val="FFFFFF"/>
    <a:srgbClr val="F5F5F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>
        <p:scale>
          <a:sx n="80" d="100"/>
          <a:sy n="80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14/10/2025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14/10/2025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14/10/2025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601" y="603984"/>
            <a:ext cx="6393872" cy="3510234"/>
          </a:xfrm>
        </p:spPr>
        <p:txBody>
          <a:bodyPr>
            <a:noAutofit/>
          </a:bodyPr>
          <a:lstStyle/>
          <a:p>
            <a:pPr algn="ctr"/>
            <a:r>
              <a:rPr lang="it-IT" sz="4800" dirty="0">
                <a:solidFill>
                  <a:srgbClr val="304297"/>
                </a:solidFill>
              </a:rPr>
              <a:t>INTELLIGENZA ARTIFICIALE E CHIRURGIA ROBOTICA: DA CHIRURGHI A COPILOTI? 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0755" y="4599707"/>
            <a:ext cx="6137563" cy="119594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b="1" i="1" dirty="0">
                <a:solidFill>
                  <a:srgbClr val="EFBD40"/>
                </a:solidFill>
                <a:latin typeface="+mj-lt"/>
                <a:ea typeface="+mj-ea"/>
                <a:cs typeface="+mj-cs"/>
              </a:rPr>
              <a:t>GIUSEPPE VUOLO</a:t>
            </a:r>
          </a:p>
          <a:p>
            <a:pPr algn="ctr">
              <a:spcBef>
                <a:spcPct val="0"/>
              </a:spcBef>
            </a:pPr>
            <a:endParaRPr lang="it-IT" b="1" i="1" dirty="0">
              <a:solidFill>
                <a:srgbClr val="EFBD4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it-IT" b="1" i="1" dirty="0">
                <a:solidFill>
                  <a:srgbClr val="EFBD40"/>
                </a:solidFill>
                <a:latin typeface="+mj-lt"/>
                <a:ea typeface="+mj-ea"/>
                <a:cs typeface="+mj-cs"/>
              </a:rPr>
              <a:t>CHIRURGIA BARIATRICA SIENA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1027600-3E0F-FAFE-D8BA-6EBA4C19A51C}"/>
              </a:ext>
            </a:extLst>
          </p:cNvPr>
          <p:cNvGrpSpPr/>
          <p:nvPr/>
        </p:nvGrpSpPr>
        <p:grpSpPr>
          <a:xfrm>
            <a:off x="2762249" y="380999"/>
            <a:ext cx="6667501" cy="5353051"/>
            <a:chOff x="2762249" y="380999"/>
            <a:chExt cx="6667501" cy="5353051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142824EB-27F0-2610-702F-7A71328F7A1D}"/>
                </a:ext>
              </a:extLst>
            </p:cNvPr>
            <p:cNvGrpSpPr/>
            <p:nvPr/>
          </p:nvGrpSpPr>
          <p:grpSpPr>
            <a:xfrm>
              <a:off x="2762249" y="380999"/>
              <a:ext cx="6667501" cy="5353051"/>
              <a:chOff x="2133599" y="243663"/>
              <a:chExt cx="7353301" cy="5814238"/>
            </a:xfrm>
          </p:grpSpPr>
          <p:pic>
            <p:nvPicPr>
              <p:cNvPr id="9218" name="Picture 2" descr="Il cane è il mio copilota - adesivo per paraurti/decalcomania o magnete,  5,5 x 3,75 pollici - Etsy Italia">
                <a:extLst>
                  <a:ext uri="{FF2B5EF4-FFF2-40B4-BE49-F238E27FC236}">
                    <a16:creationId xmlns:a16="http://schemas.microsoft.com/office/drawing/2014/main" id="{AE4E77B2-6909-E55D-6E9E-5435BDC49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7" t="14210" r="4737" b="14210"/>
              <a:stretch/>
            </p:blipFill>
            <p:spPr bwMode="auto">
              <a:xfrm>
                <a:off x="2133599" y="243663"/>
                <a:ext cx="7353301" cy="5814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884FAB4A-E3F2-1D73-9606-07382618E23E}"/>
                  </a:ext>
                </a:extLst>
              </p:cNvPr>
              <p:cNvSpPr/>
              <p:nvPr/>
            </p:nvSpPr>
            <p:spPr>
              <a:xfrm>
                <a:off x="2743200" y="3638550"/>
                <a:ext cx="6305550" cy="2209800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6600" dirty="0">
                    <a:latin typeface="Arial Rounded MT Bold" panose="020F0704030504030204" pitchFamily="34" charset="0"/>
                  </a:rPr>
                  <a:t>IA </a:t>
                </a:r>
                <a:r>
                  <a:rPr lang="it-IT" sz="6600" dirty="0" err="1">
                    <a:latin typeface="Arial Rounded MT Bold" panose="020F0704030504030204" pitchFamily="34" charset="0"/>
                  </a:rPr>
                  <a:t>is</a:t>
                </a:r>
                <a:r>
                  <a:rPr lang="it-IT" sz="6600" dirty="0">
                    <a:latin typeface="Arial Rounded MT Bold" panose="020F0704030504030204" pitchFamily="34" charset="0"/>
                  </a:rPr>
                  <a:t> </a:t>
                </a:r>
                <a:r>
                  <a:rPr lang="it-IT" sz="6600" dirty="0" err="1">
                    <a:latin typeface="Arial Rounded MT Bold" panose="020F0704030504030204" pitchFamily="34" charset="0"/>
                  </a:rPr>
                  <a:t>my</a:t>
                </a:r>
                <a:r>
                  <a:rPr lang="it-IT" sz="6600" dirty="0">
                    <a:latin typeface="Arial Rounded MT Bold" panose="020F0704030504030204" pitchFamily="34" charset="0"/>
                  </a:rPr>
                  <a:t> </a:t>
                </a:r>
                <a:r>
                  <a:rPr lang="it-IT" sz="6600" dirty="0" err="1">
                    <a:latin typeface="Arial Rounded MT Bold" panose="020F0704030504030204" pitchFamily="34" charset="0"/>
                  </a:rPr>
                  <a:t>copilot</a:t>
                </a:r>
                <a:endParaRPr lang="it-IT" sz="6600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9220" name="Picture 4" descr="Robot dall'aspetto Foto e Immagini Stock in Bianco e Nero - Alamy">
                <a:extLst>
                  <a:ext uri="{FF2B5EF4-FFF2-40B4-BE49-F238E27FC236}">
                    <a16:creationId xmlns:a16="http://schemas.microsoft.com/office/drawing/2014/main" id="{DE5FF4B9-0AC9-AF05-1391-E75390FEDF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05" t="7610" r="13659" b="49832"/>
              <a:stretch/>
            </p:blipFill>
            <p:spPr bwMode="auto">
              <a:xfrm>
                <a:off x="5810250" y="1260173"/>
                <a:ext cx="2667000" cy="1947758"/>
              </a:xfrm>
              <a:prstGeom prst="snip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7E5B631F-B552-610E-16CC-FF11AA17B0CE}"/>
                </a:ext>
              </a:extLst>
            </p:cNvPr>
            <p:cNvSpPr/>
            <p:nvPr/>
          </p:nvSpPr>
          <p:spPr>
            <a:xfrm>
              <a:off x="5590674" y="1010653"/>
              <a:ext cx="1082842" cy="445168"/>
            </a:xfrm>
            <a:prstGeom prst="round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1460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7">
            <a:extLst>
              <a:ext uri="{FF2B5EF4-FFF2-40B4-BE49-F238E27FC236}">
                <a16:creationId xmlns:a16="http://schemas.microsoft.com/office/drawing/2014/main" id="{10F4CDA2-2216-518F-8AFC-360D0C6B219E}"/>
              </a:ext>
            </a:extLst>
          </p:cNvPr>
          <p:cNvSpPr/>
          <p:nvPr/>
        </p:nvSpPr>
        <p:spPr>
          <a:xfrm>
            <a:off x="-1758" y="2775551"/>
            <a:ext cx="12195519" cy="2944736"/>
          </a:xfrm>
          <a:custGeom>
            <a:avLst/>
            <a:gdLst>
              <a:gd name="connsiteX0" fmla="*/ 0 w 11023042"/>
              <a:gd name="connsiteY0" fmla="*/ 2720591 h 2720591"/>
              <a:gd name="connsiteX1" fmla="*/ 10150715 w 11023042"/>
              <a:gd name="connsiteY1" fmla="*/ 0 h 2720591"/>
              <a:gd name="connsiteX2" fmla="*/ 11023042 w 11023042"/>
              <a:gd name="connsiteY2" fmla="*/ 0 h 2720591"/>
              <a:gd name="connsiteX3" fmla="*/ 872327 w 11023042"/>
              <a:gd name="connsiteY3" fmla="*/ 2720591 h 2720591"/>
              <a:gd name="connsiteX4" fmla="*/ 0 w 11023042"/>
              <a:gd name="connsiteY4" fmla="*/ 2720591 h 2720591"/>
              <a:gd name="connsiteX0" fmla="*/ 0 w 11023042"/>
              <a:gd name="connsiteY0" fmla="*/ 2720591 h 2720591"/>
              <a:gd name="connsiteX1" fmla="*/ 10796528 w 11023042"/>
              <a:gd name="connsiteY1" fmla="*/ 0 h 2720591"/>
              <a:gd name="connsiteX2" fmla="*/ 11023042 w 11023042"/>
              <a:gd name="connsiteY2" fmla="*/ 0 h 2720591"/>
              <a:gd name="connsiteX3" fmla="*/ 872327 w 11023042"/>
              <a:gd name="connsiteY3" fmla="*/ 2720591 h 2720591"/>
              <a:gd name="connsiteX4" fmla="*/ 0 w 11023042"/>
              <a:gd name="connsiteY4" fmla="*/ 2720591 h 2720591"/>
              <a:gd name="connsiteX0" fmla="*/ 0 w 11026175"/>
              <a:gd name="connsiteY0" fmla="*/ 2779024 h 2779024"/>
              <a:gd name="connsiteX1" fmla="*/ 11026175 w 11026175"/>
              <a:gd name="connsiteY1" fmla="*/ 0 h 2779024"/>
              <a:gd name="connsiteX2" fmla="*/ 11023042 w 11026175"/>
              <a:gd name="connsiteY2" fmla="*/ 58433 h 2779024"/>
              <a:gd name="connsiteX3" fmla="*/ 872327 w 11026175"/>
              <a:gd name="connsiteY3" fmla="*/ 2779024 h 2779024"/>
              <a:gd name="connsiteX4" fmla="*/ 0 w 11026175"/>
              <a:gd name="connsiteY4" fmla="*/ 2779024 h 2779024"/>
              <a:gd name="connsiteX0" fmla="*/ 5121 w 11031296"/>
              <a:gd name="connsiteY0" fmla="*/ 2779024 h 3014261"/>
              <a:gd name="connsiteX1" fmla="*/ 11031296 w 11031296"/>
              <a:gd name="connsiteY1" fmla="*/ 0 h 3014261"/>
              <a:gd name="connsiteX2" fmla="*/ 11028163 w 11031296"/>
              <a:gd name="connsiteY2" fmla="*/ 58433 h 3014261"/>
              <a:gd name="connsiteX3" fmla="*/ 0 w 11031296"/>
              <a:gd name="connsiteY3" fmla="*/ 3014261 h 3014261"/>
              <a:gd name="connsiteX4" fmla="*/ 5121 w 11031296"/>
              <a:gd name="connsiteY4" fmla="*/ 2779024 h 3014261"/>
              <a:gd name="connsiteX0" fmla="*/ 49 w 11026224"/>
              <a:gd name="connsiteY0" fmla="*/ 2779024 h 3043666"/>
              <a:gd name="connsiteX1" fmla="*/ 11026224 w 11026224"/>
              <a:gd name="connsiteY1" fmla="*/ 0 h 3043666"/>
              <a:gd name="connsiteX2" fmla="*/ 11023091 w 11026224"/>
              <a:gd name="connsiteY2" fmla="*/ 58433 h 3043666"/>
              <a:gd name="connsiteX3" fmla="*/ 0 w 11026224"/>
              <a:gd name="connsiteY3" fmla="*/ 3043666 h 3043666"/>
              <a:gd name="connsiteX4" fmla="*/ 49 w 11026224"/>
              <a:gd name="connsiteY4" fmla="*/ 2779024 h 3043666"/>
              <a:gd name="connsiteX0" fmla="*/ 49 w 11026224"/>
              <a:gd name="connsiteY0" fmla="*/ 2765658 h 3043666"/>
              <a:gd name="connsiteX1" fmla="*/ 11026224 w 11026224"/>
              <a:gd name="connsiteY1" fmla="*/ 0 h 3043666"/>
              <a:gd name="connsiteX2" fmla="*/ 11023091 w 11026224"/>
              <a:gd name="connsiteY2" fmla="*/ 58433 h 3043666"/>
              <a:gd name="connsiteX3" fmla="*/ 0 w 11026224"/>
              <a:gd name="connsiteY3" fmla="*/ 3043666 h 3043666"/>
              <a:gd name="connsiteX4" fmla="*/ 49 w 11026224"/>
              <a:gd name="connsiteY4" fmla="*/ 2765658 h 304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6224" h="3043666">
                <a:moveTo>
                  <a:pt x="49" y="2765658"/>
                </a:moveTo>
                <a:lnTo>
                  <a:pt x="11026224" y="0"/>
                </a:lnTo>
                <a:lnTo>
                  <a:pt x="11023091" y="58433"/>
                </a:lnTo>
                <a:lnTo>
                  <a:pt x="0" y="3043666"/>
                </a:lnTo>
                <a:cubicBezTo>
                  <a:pt x="16" y="2955452"/>
                  <a:pt x="33" y="2853872"/>
                  <a:pt x="49" y="2765658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3" name="그룹 611">
            <a:extLst>
              <a:ext uri="{FF2B5EF4-FFF2-40B4-BE49-F238E27FC236}">
                <a16:creationId xmlns:a16="http://schemas.microsoft.com/office/drawing/2014/main" id="{352284E7-A421-B4B8-E3D4-B26EB27C6B1C}"/>
              </a:ext>
            </a:extLst>
          </p:cNvPr>
          <p:cNvGrpSpPr/>
          <p:nvPr/>
        </p:nvGrpSpPr>
        <p:grpSpPr>
          <a:xfrm>
            <a:off x="880149" y="5104934"/>
            <a:ext cx="760576" cy="290558"/>
            <a:chOff x="1230594" y="4289989"/>
            <a:chExt cx="760576" cy="760576"/>
          </a:xfrm>
        </p:grpSpPr>
        <p:sp>
          <p:nvSpPr>
            <p:cNvPr id="4" name="타원 612">
              <a:extLst>
                <a:ext uri="{FF2B5EF4-FFF2-40B4-BE49-F238E27FC236}">
                  <a16:creationId xmlns:a16="http://schemas.microsoft.com/office/drawing/2014/main" id="{725A114F-3263-4456-B8F8-859C62DD3EDD}"/>
                </a:ext>
              </a:extLst>
            </p:cNvPr>
            <p:cNvSpPr/>
            <p:nvPr/>
          </p:nvSpPr>
          <p:spPr>
            <a:xfrm>
              <a:off x="1230594" y="4289989"/>
              <a:ext cx="760576" cy="7605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" name="타원 613">
              <a:extLst>
                <a:ext uri="{FF2B5EF4-FFF2-40B4-BE49-F238E27FC236}">
                  <a16:creationId xmlns:a16="http://schemas.microsoft.com/office/drawing/2014/main" id="{43A60B4C-83F7-AF25-FD07-53957A777308}"/>
                </a:ext>
              </a:extLst>
            </p:cNvPr>
            <p:cNvSpPr/>
            <p:nvPr/>
          </p:nvSpPr>
          <p:spPr>
            <a:xfrm>
              <a:off x="1392965" y="4452360"/>
              <a:ext cx="435835" cy="43583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6" name="직사각형 614">
            <a:extLst>
              <a:ext uri="{FF2B5EF4-FFF2-40B4-BE49-F238E27FC236}">
                <a16:creationId xmlns:a16="http://schemas.microsoft.com/office/drawing/2014/main" id="{E12335D8-FE30-CE0A-AA2A-9D02C4FFB4D6}"/>
              </a:ext>
            </a:extLst>
          </p:cNvPr>
          <p:cNvSpPr/>
          <p:nvPr/>
        </p:nvSpPr>
        <p:spPr>
          <a:xfrm rot="10800000">
            <a:off x="1242437" y="1578213"/>
            <a:ext cx="36000" cy="3672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순서도: 천공 테이프 615">
            <a:extLst>
              <a:ext uri="{FF2B5EF4-FFF2-40B4-BE49-F238E27FC236}">
                <a16:creationId xmlns:a16="http://schemas.microsoft.com/office/drawing/2014/main" id="{8F077708-1AEE-420C-E2D1-FEA165289954}"/>
              </a:ext>
            </a:extLst>
          </p:cNvPr>
          <p:cNvSpPr/>
          <p:nvPr/>
        </p:nvSpPr>
        <p:spPr>
          <a:xfrm>
            <a:off x="1278437" y="1507461"/>
            <a:ext cx="1295059" cy="804672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8" name="그룹 617">
            <a:extLst>
              <a:ext uri="{FF2B5EF4-FFF2-40B4-BE49-F238E27FC236}">
                <a16:creationId xmlns:a16="http://schemas.microsoft.com/office/drawing/2014/main" id="{5BD2A167-A2B3-F56C-2280-AE0AC64C07BC}"/>
              </a:ext>
            </a:extLst>
          </p:cNvPr>
          <p:cNvGrpSpPr/>
          <p:nvPr/>
        </p:nvGrpSpPr>
        <p:grpSpPr>
          <a:xfrm>
            <a:off x="1360816" y="2386598"/>
            <a:ext cx="1664464" cy="1513359"/>
            <a:chOff x="2318012" y="3255173"/>
            <a:chExt cx="1664464" cy="1513359"/>
          </a:xfrm>
        </p:grpSpPr>
        <p:sp>
          <p:nvSpPr>
            <p:cNvPr id="9" name="TextBox 618">
              <a:extLst>
                <a:ext uri="{FF2B5EF4-FFF2-40B4-BE49-F238E27FC236}">
                  <a16:creationId xmlns:a16="http://schemas.microsoft.com/office/drawing/2014/main" id="{A46B18AE-ACA9-992B-F565-413188E27B6E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ko-KR" b="1" dirty="0">
                  <a:solidFill>
                    <a:srgbClr val="92D050"/>
                  </a:solidFill>
                  <a:cs typeface="Arial" pitchFamily="34" charset="0"/>
                </a:rPr>
                <a:t>LAPAROTOMIA</a:t>
              </a:r>
            </a:p>
          </p:txBody>
        </p:sp>
        <p:sp>
          <p:nvSpPr>
            <p:cNvPr id="10" name="TextBox 619">
              <a:extLst>
                <a:ext uri="{FF2B5EF4-FFF2-40B4-BE49-F238E27FC236}">
                  <a16:creationId xmlns:a16="http://schemas.microsoft.com/office/drawing/2014/main" id="{17C19E62-A929-C80B-C39F-D27B4945D880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439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 b="1" dirty="0">
                <a:solidFill>
                  <a:srgbClr val="92D050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620">
            <a:extLst>
              <a:ext uri="{FF2B5EF4-FFF2-40B4-BE49-F238E27FC236}">
                <a16:creationId xmlns:a16="http://schemas.microsoft.com/office/drawing/2014/main" id="{72E77A7E-6A62-11FC-78E4-C82101A164EC}"/>
              </a:ext>
            </a:extLst>
          </p:cNvPr>
          <p:cNvGrpSpPr/>
          <p:nvPr/>
        </p:nvGrpSpPr>
        <p:grpSpPr>
          <a:xfrm>
            <a:off x="3617662" y="4524271"/>
            <a:ext cx="720000" cy="290558"/>
            <a:chOff x="1230594" y="4289989"/>
            <a:chExt cx="760576" cy="760576"/>
          </a:xfrm>
        </p:grpSpPr>
        <p:sp>
          <p:nvSpPr>
            <p:cNvPr id="12" name="타원 621">
              <a:extLst>
                <a:ext uri="{FF2B5EF4-FFF2-40B4-BE49-F238E27FC236}">
                  <a16:creationId xmlns:a16="http://schemas.microsoft.com/office/drawing/2014/main" id="{C3C758E4-9035-8646-122C-F14E50997681}"/>
                </a:ext>
              </a:extLst>
            </p:cNvPr>
            <p:cNvSpPr/>
            <p:nvPr/>
          </p:nvSpPr>
          <p:spPr>
            <a:xfrm>
              <a:off x="1230594" y="4289989"/>
              <a:ext cx="760576" cy="7605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" name="타원 622">
              <a:extLst>
                <a:ext uri="{FF2B5EF4-FFF2-40B4-BE49-F238E27FC236}">
                  <a16:creationId xmlns:a16="http://schemas.microsoft.com/office/drawing/2014/main" id="{DF29BD7A-DA8B-68E7-ACBF-745274DE727B}"/>
                </a:ext>
              </a:extLst>
            </p:cNvPr>
            <p:cNvSpPr/>
            <p:nvPr/>
          </p:nvSpPr>
          <p:spPr>
            <a:xfrm>
              <a:off x="1392965" y="4452360"/>
              <a:ext cx="435835" cy="4358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4" name="직사각형 623">
            <a:extLst>
              <a:ext uri="{FF2B5EF4-FFF2-40B4-BE49-F238E27FC236}">
                <a16:creationId xmlns:a16="http://schemas.microsoft.com/office/drawing/2014/main" id="{5B115D7A-1680-5C0D-B5AE-FE9614010AAC}"/>
              </a:ext>
            </a:extLst>
          </p:cNvPr>
          <p:cNvSpPr/>
          <p:nvPr/>
        </p:nvSpPr>
        <p:spPr>
          <a:xfrm rot="10800000">
            <a:off x="3962858" y="1349004"/>
            <a:ext cx="36000" cy="331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순서도: 천공 테이프 624">
            <a:extLst>
              <a:ext uri="{FF2B5EF4-FFF2-40B4-BE49-F238E27FC236}">
                <a16:creationId xmlns:a16="http://schemas.microsoft.com/office/drawing/2014/main" id="{D8A90423-6474-2AE8-AC3E-7AAF60679B3F}"/>
              </a:ext>
            </a:extLst>
          </p:cNvPr>
          <p:cNvSpPr/>
          <p:nvPr/>
        </p:nvSpPr>
        <p:spPr>
          <a:xfrm>
            <a:off x="3998858" y="1291418"/>
            <a:ext cx="1295059" cy="804672"/>
          </a:xfrm>
          <a:prstGeom prst="flowChartPunchedTap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16" name="그룹 626">
            <a:extLst>
              <a:ext uri="{FF2B5EF4-FFF2-40B4-BE49-F238E27FC236}">
                <a16:creationId xmlns:a16="http://schemas.microsoft.com/office/drawing/2014/main" id="{D8CCC8D0-38B3-6C75-03E2-33BDA2B0CAF2}"/>
              </a:ext>
            </a:extLst>
          </p:cNvPr>
          <p:cNvGrpSpPr/>
          <p:nvPr/>
        </p:nvGrpSpPr>
        <p:grpSpPr>
          <a:xfrm>
            <a:off x="4075304" y="2174112"/>
            <a:ext cx="1664464" cy="1513359"/>
            <a:chOff x="2318012" y="3255173"/>
            <a:chExt cx="1664464" cy="1513359"/>
          </a:xfrm>
        </p:grpSpPr>
        <p:sp>
          <p:nvSpPr>
            <p:cNvPr id="17" name="TextBox 627">
              <a:extLst>
                <a:ext uri="{FF2B5EF4-FFF2-40B4-BE49-F238E27FC236}">
                  <a16:creationId xmlns:a16="http://schemas.microsoft.com/office/drawing/2014/main" id="{588BEA6F-439D-5FDA-BFB2-2690545A7DA8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ko-KR" b="1" dirty="0">
                  <a:solidFill>
                    <a:srgbClr val="FF0000"/>
                  </a:solidFill>
                  <a:cs typeface="Arial" pitchFamily="34" charset="0"/>
                </a:rPr>
                <a:t>LAPAROSCOPIA</a:t>
              </a:r>
            </a:p>
          </p:txBody>
        </p:sp>
        <p:sp>
          <p:nvSpPr>
            <p:cNvPr id="18" name="TextBox 628">
              <a:extLst>
                <a:ext uri="{FF2B5EF4-FFF2-40B4-BE49-F238E27FC236}">
                  <a16:creationId xmlns:a16="http://schemas.microsoft.com/office/drawing/2014/main" id="{92C0F2E7-4CE5-A3A9-813F-4023344FB870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439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629">
            <a:extLst>
              <a:ext uri="{FF2B5EF4-FFF2-40B4-BE49-F238E27FC236}">
                <a16:creationId xmlns:a16="http://schemas.microsoft.com/office/drawing/2014/main" id="{9252764E-3F28-B07F-9789-8BFBE6E01EFD}"/>
              </a:ext>
            </a:extLst>
          </p:cNvPr>
          <p:cNvGrpSpPr/>
          <p:nvPr/>
        </p:nvGrpSpPr>
        <p:grpSpPr>
          <a:xfrm>
            <a:off x="6357788" y="3923667"/>
            <a:ext cx="684000" cy="290558"/>
            <a:chOff x="1230594" y="4289989"/>
            <a:chExt cx="760576" cy="760576"/>
          </a:xfrm>
        </p:grpSpPr>
        <p:sp>
          <p:nvSpPr>
            <p:cNvPr id="20" name="타원 630">
              <a:extLst>
                <a:ext uri="{FF2B5EF4-FFF2-40B4-BE49-F238E27FC236}">
                  <a16:creationId xmlns:a16="http://schemas.microsoft.com/office/drawing/2014/main" id="{00609E02-DE27-1A6D-836A-92CC76CE2F1C}"/>
                </a:ext>
              </a:extLst>
            </p:cNvPr>
            <p:cNvSpPr/>
            <p:nvPr/>
          </p:nvSpPr>
          <p:spPr>
            <a:xfrm>
              <a:off x="1230594" y="4289989"/>
              <a:ext cx="760576" cy="7605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타원 631">
              <a:extLst>
                <a:ext uri="{FF2B5EF4-FFF2-40B4-BE49-F238E27FC236}">
                  <a16:creationId xmlns:a16="http://schemas.microsoft.com/office/drawing/2014/main" id="{3E412A24-80D6-5306-AA34-BA7E2C128AE9}"/>
                </a:ext>
              </a:extLst>
            </p:cNvPr>
            <p:cNvSpPr/>
            <p:nvPr/>
          </p:nvSpPr>
          <p:spPr>
            <a:xfrm>
              <a:off x="1392965" y="4452360"/>
              <a:ext cx="435835" cy="4358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22" name="직사각형 632">
            <a:extLst>
              <a:ext uri="{FF2B5EF4-FFF2-40B4-BE49-F238E27FC236}">
                <a16:creationId xmlns:a16="http://schemas.microsoft.com/office/drawing/2014/main" id="{0F7B1DD8-F5DB-9D3A-2F80-2CC7E5FE2B07}"/>
              </a:ext>
            </a:extLst>
          </p:cNvPr>
          <p:cNvSpPr/>
          <p:nvPr/>
        </p:nvSpPr>
        <p:spPr>
          <a:xfrm rot="10800000">
            <a:off x="6677346" y="1135854"/>
            <a:ext cx="36000" cy="29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순서도: 천공 테이프 633">
            <a:extLst>
              <a:ext uri="{FF2B5EF4-FFF2-40B4-BE49-F238E27FC236}">
                <a16:creationId xmlns:a16="http://schemas.microsoft.com/office/drawing/2014/main" id="{D55F7FE1-9364-7385-DBFB-3D5372087C2C}"/>
              </a:ext>
            </a:extLst>
          </p:cNvPr>
          <p:cNvSpPr/>
          <p:nvPr/>
        </p:nvSpPr>
        <p:spPr>
          <a:xfrm>
            <a:off x="6713346" y="1055436"/>
            <a:ext cx="1295059" cy="804672"/>
          </a:xfrm>
          <a:prstGeom prst="flowChartPunchedTape">
            <a:avLst/>
          </a:prstGeom>
          <a:gradFill flip="none" rotWithShape="1">
            <a:gsLst>
              <a:gs pos="0">
                <a:schemeClr val="accent3"/>
              </a:gs>
              <a:gs pos="54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24" name="그룹 635">
            <a:extLst>
              <a:ext uri="{FF2B5EF4-FFF2-40B4-BE49-F238E27FC236}">
                <a16:creationId xmlns:a16="http://schemas.microsoft.com/office/drawing/2014/main" id="{8E7416F9-ADC3-D077-C200-647B98E1FEA8}"/>
              </a:ext>
            </a:extLst>
          </p:cNvPr>
          <p:cNvGrpSpPr/>
          <p:nvPr/>
        </p:nvGrpSpPr>
        <p:grpSpPr>
          <a:xfrm>
            <a:off x="6787975" y="1934544"/>
            <a:ext cx="1664464" cy="1513359"/>
            <a:chOff x="2318012" y="3255173"/>
            <a:chExt cx="1664464" cy="1513359"/>
          </a:xfrm>
        </p:grpSpPr>
        <p:sp>
          <p:nvSpPr>
            <p:cNvPr id="25" name="TextBox 636">
              <a:extLst>
                <a:ext uri="{FF2B5EF4-FFF2-40B4-BE49-F238E27FC236}">
                  <a16:creationId xmlns:a16="http://schemas.microsoft.com/office/drawing/2014/main" id="{8BBEED7D-E21F-46E7-C84A-1F038478A8D1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ROBOTICA</a:t>
              </a:r>
            </a:p>
          </p:txBody>
        </p:sp>
        <p:sp>
          <p:nvSpPr>
            <p:cNvPr id="26" name="TextBox 637">
              <a:extLst>
                <a:ext uri="{FF2B5EF4-FFF2-40B4-BE49-F238E27FC236}">
                  <a16:creationId xmlns:a16="http://schemas.microsoft.com/office/drawing/2014/main" id="{C8087A5E-40DC-3A98-1F66-63E43B1A1548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439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7" name="그룹 638">
            <a:extLst>
              <a:ext uri="{FF2B5EF4-FFF2-40B4-BE49-F238E27FC236}">
                <a16:creationId xmlns:a16="http://schemas.microsoft.com/office/drawing/2014/main" id="{812B39B6-1A40-5952-264C-ED7628CF1191}"/>
              </a:ext>
            </a:extLst>
          </p:cNvPr>
          <p:cNvGrpSpPr>
            <a:grpSpLocks noChangeAspect="1"/>
          </p:cNvGrpSpPr>
          <p:nvPr/>
        </p:nvGrpSpPr>
        <p:grpSpPr>
          <a:xfrm>
            <a:off x="9079004" y="3311669"/>
            <a:ext cx="648000" cy="247551"/>
            <a:chOff x="1230594" y="4289989"/>
            <a:chExt cx="760576" cy="760576"/>
          </a:xfrm>
        </p:grpSpPr>
        <p:sp>
          <p:nvSpPr>
            <p:cNvPr id="28" name="타원 639">
              <a:extLst>
                <a:ext uri="{FF2B5EF4-FFF2-40B4-BE49-F238E27FC236}">
                  <a16:creationId xmlns:a16="http://schemas.microsoft.com/office/drawing/2014/main" id="{B2CFB49B-CCF3-EB6A-9E62-CF295995EF3E}"/>
                </a:ext>
              </a:extLst>
            </p:cNvPr>
            <p:cNvSpPr/>
            <p:nvPr/>
          </p:nvSpPr>
          <p:spPr>
            <a:xfrm>
              <a:off x="1230594" y="4289989"/>
              <a:ext cx="760576" cy="7605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9" name="타원 640">
              <a:extLst>
                <a:ext uri="{FF2B5EF4-FFF2-40B4-BE49-F238E27FC236}">
                  <a16:creationId xmlns:a16="http://schemas.microsoft.com/office/drawing/2014/main" id="{59980499-4A19-7CF7-F3AA-D407C28E2291}"/>
                </a:ext>
              </a:extLst>
            </p:cNvPr>
            <p:cNvSpPr/>
            <p:nvPr/>
          </p:nvSpPr>
          <p:spPr>
            <a:xfrm>
              <a:off x="1392965" y="4452360"/>
              <a:ext cx="435835" cy="43583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0" name="직사각형 641">
            <a:extLst>
              <a:ext uri="{FF2B5EF4-FFF2-40B4-BE49-F238E27FC236}">
                <a16:creationId xmlns:a16="http://schemas.microsoft.com/office/drawing/2014/main" id="{D15CD396-D291-4EC6-9258-8BC975F3B531}"/>
              </a:ext>
            </a:extLst>
          </p:cNvPr>
          <p:cNvSpPr/>
          <p:nvPr/>
        </p:nvSpPr>
        <p:spPr>
          <a:xfrm rot="10800000">
            <a:off x="9390016" y="875308"/>
            <a:ext cx="36000" cy="255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순서도: 천공 테이프 642">
            <a:extLst>
              <a:ext uri="{FF2B5EF4-FFF2-40B4-BE49-F238E27FC236}">
                <a16:creationId xmlns:a16="http://schemas.microsoft.com/office/drawing/2014/main" id="{68642CE3-2FA5-E8D9-16CA-9357D6FC06F6}"/>
              </a:ext>
            </a:extLst>
          </p:cNvPr>
          <p:cNvSpPr/>
          <p:nvPr/>
        </p:nvSpPr>
        <p:spPr>
          <a:xfrm>
            <a:off x="9426016" y="808058"/>
            <a:ext cx="1295059" cy="804672"/>
          </a:xfrm>
          <a:prstGeom prst="flowChartPunchedTap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32" name="그룹 644">
            <a:extLst>
              <a:ext uri="{FF2B5EF4-FFF2-40B4-BE49-F238E27FC236}">
                <a16:creationId xmlns:a16="http://schemas.microsoft.com/office/drawing/2014/main" id="{42F0FD64-7108-0134-A851-81F7015B8919}"/>
              </a:ext>
            </a:extLst>
          </p:cNvPr>
          <p:cNvGrpSpPr/>
          <p:nvPr/>
        </p:nvGrpSpPr>
        <p:grpSpPr>
          <a:xfrm>
            <a:off x="9498829" y="1683580"/>
            <a:ext cx="2165797" cy="1325336"/>
            <a:chOff x="2318012" y="3255173"/>
            <a:chExt cx="2165797" cy="1325336"/>
          </a:xfrm>
        </p:grpSpPr>
        <p:sp>
          <p:nvSpPr>
            <p:cNvPr id="33" name="TextBox 645">
              <a:extLst>
                <a:ext uri="{FF2B5EF4-FFF2-40B4-BE49-F238E27FC236}">
                  <a16:creationId xmlns:a16="http://schemas.microsoft.com/office/drawing/2014/main" id="{A82FB443-138D-932B-9FFF-D47D10E46F00}"/>
                </a:ext>
              </a:extLst>
            </p:cNvPr>
            <p:cNvSpPr txBox="1"/>
            <p:nvPr/>
          </p:nvSpPr>
          <p:spPr>
            <a:xfrm flipH="1">
              <a:off x="2330966" y="3889871"/>
              <a:ext cx="2152843" cy="69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ko-KR" sz="2400" dirty="0">
                  <a:solidFill>
                    <a:srgbClr val="FFC000"/>
                  </a:solidFill>
                  <a:cs typeface="Arial" pitchFamily="34" charset="0"/>
                </a:rPr>
                <a:t>INTELLIGENZA ARTIFICIALE</a:t>
              </a:r>
            </a:p>
          </p:txBody>
        </p:sp>
        <p:sp>
          <p:nvSpPr>
            <p:cNvPr id="34" name="TextBox 646">
              <a:extLst>
                <a:ext uri="{FF2B5EF4-FFF2-40B4-BE49-F238E27FC236}">
                  <a16:creationId xmlns:a16="http://schemas.microsoft.com/office/drawing/2014/main" id="{647954ED-2C25-9AAD-8C8C-4D54D1F52BE9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439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200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sp>
        <p:nvSpPr>
          <p:cNvPr id="35" name="Rectángulo 1">
            <a:extLst>
              <a:ext uri="{FF2B5EF4-FFF2-40B4-BE49-F238E27FC236}">
                <a16:creationId xmlns:a16="http://schemas.microsoft.com/office/drawing/2014/main" id="{E78D7968-B179-B5C5-1950-9E09927AAD97}"/>
              </a:ext>
            </a:extLst>
          </p:cNvPr>
          <p:cNvSpPr/>
          <p:nvPr/>
        </p:nvSpPr>
        <p:spPr>
          <a:xfrm>
            <a:off x="-29752" y="5720287"/>
            <a:ext cx="12251505" cy="3296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028" name="Picture 4" descr="Punto Interrogativo arte vettoriale, icone e grafica per il download  gratuito">
            <a:extLst>
              <a:ext uri="{FF2B5EF4-FFF2-40B4-BE49-F238E27FC236}">
                <a16:creationId xmlns:a16="http://schemas.microsoft.com/office/drawing/2014/main" id="{BDCD8521-5542-EB76-C71F-45D1375DA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0"/>
          <a:stretch/>
        </p:blipFill>
        <p:spPr bwMode="auto">
          <a:xfrm rot="-1320000">
            <a:off x="11077843" y="-66791"/>
            <a:ext cx="1575032" cy="24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 Learned From: Bill Gates">
            <a:extLst>
              <a:ext uri="{FF2B5EF4-FFF2-40B4-BE49-F238E27FC236}">
                <a16:creationId xmlns:a16="http://schemas.microsoft.com/office/drawing/2014/main" id="{A56877E7-42F8-3E42-2A67-F9E516D4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387" y="1493761"/>
            <a:ext cx="4338206" cy="26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FA79041-66B3-8EAB-E16E-D92CCEF2C314}"/>
              </a:ext>
            </a:extLst>
          </p:cNvPr>
          <p:cNvSpPr txBox="1"/>
          <p:nvPr/>
        </p:nvSpPr>
        <p:spPr>
          <a:xfrm>
            <a:off x="3812937" y="991042"/>
            <a:ext cx="861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L’ I.A. non deve avere ripercussioni sugli esseri umani…..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C5666F-48C5-3DD0-DC97-2F41969705C8}"/>
              </a:ext>
            </a:extLst>
          </p:cNvPr>
          <p:cNvSpPr txBox="1"/>
          <p:nvPr/>
        </p:nvSpPr>
        <p:spPr>
          <a:xfrm>
            <a:off x="4483859" y="2282779"/>
            <a:ext cx="726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Ci sono tre campi in cui l’IA non potrà sostituire l’uomo: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369479B-F8EA-A019-B610-049C11EAD401}"/>
              </a:ext>
            </a:extLst>
          </p:cNvPr>
          <p:cNvSpPr txBox="1"/>
          <p:nvPr/>
        </p:nvSpPr>
        <p:spPr>
          <a:xfrm>
            <a:off x="5576103" y="2921073"/>
            <a:ext cx="265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la programmazione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B4D06D2-915C-04FB-DDE8-6D22A3E164B2}"/>
              </a:ext>
            </a:extLst>
          </p:cNvPr>
          <p:cNvSpPr txBox="1"/>
          <p:nvPr/>
        </p:nvSpPr>
        <p:spPr>
          <a:xfrm>
            <a:off x="5576103" y="3558130"/>
            <a:ext cx="273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il settore energetico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FF20223-7024-35B3-2B37-57EA30059C09}"/>
              </a:ext>
            </a:extLst>
          </p:cNvPr>
          <p:cNvSpPr txBox="1"/>
          <p:nvPr/>
        </p:nvSpPr>
        <p:spPr>
          <a:xfrm>
            <a:off x="5576103" y="4190131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la biologia</a:t>
            </a:r>
          </a:p>
        </p:txBody>
      </p: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542F0C1B-9005-007F-1E98-8165FC9208DA}"/>
              </a:ext>
            </a:extLst>
          </p:cNvPr>
          <p:cNvSpPr/>
          <p:nvPr/>
        </p:nvSpPr>
        <p:spPr>
          <a:xfrm>
            <a:off x="4731326" y="2935289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reccia a destra 45">
            <a:extLst>
              <a:ext uri="{FF2B5EF4-FFF2-40B4-BE49-F238E27FC236}">
                <a16:creationId xmlns:a16="http://schemas.microsoft.com/office/drawing/2014/main" id="{F211FBD2-2403-64B1-8761-F878162CB286}"/>
              </a:ext>
            </a:extLst>
          </p:cNvPr>
          <p:cNvSpPr/>
          <p:nvPr/>
        </p:nvSpPr>
        <p:spPr>
          <a:xfrm>
            <a:off x="4731325" y="3559369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reccia a destra 46">
            <a:extLst>
              <a:ext uri="{FF2B5EF4-FFF2-40B4-BE49-F238E27FC236}">
                <a16:creationId xmlns:a16="http://schemas.microsoft.com/office/drawing/2014/main" id="{AF5A62A4-490C-8F63-0062-7184B06933C0}"/>
              </a:ext>
            </a:extLst>
          </p:cNvPr>
          <p:cNvSpPr/>
          <p:nvPr/>
        </p:nvSpPr>
        <p:spPr>
          <a:xfrm>
            <a:off x="4731325" y="4183449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5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2DF9E8D-B417-13CB-AAB7-01E7D94EE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6" t="27700" r="73358" b="62991"/>
          <a:stretch/>
        </p:blipFill>
        <p:spPr>
          <a:xfrm>
            <a:off x="5025" y="361740"/>
            <a:ext cx="899326" cy="638145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91929F0D-328E-057A-D551-0D4E7389AE87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3666106" cy="71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IA in chirurgia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8DEC64-D59D-A934-A299-1BCDCA7805BB}"/>
              </a:ext>
            </a:extLst>
          </p:cNvPr>
          <p:cNvSpPr txBox="1"/>
          <p:nvPr/>
        </p:nvSpPr>
        <p:spPr>
          <a:xfrm>
            <a:off x="1242101" y="1761013"/>
            <a:ext cx="3521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Valutazione preoperatoria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A82233-E171-7A5D-B3B5-EAC8BD29F9A7}"/>
              </a:ext>
            </a:extLst>
          </p:cNvPr>
          <p:cNvSpPr txBox="1"/>
          <p:nvPr/>
        </p:nvSpPr>
        <p:spPr>
          <a:xfrm>
            <a:off x="1242101" y="2435202"/>
            <a:ext cx="959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Sistemi di navigazione e assistenza intraoperatoria (interazione con robot)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146A2C-2444-3FB4-2296-E3B555352C7F}"/>
              </a:ext>
            </a:extLst>
          </p:cNvPr>
          <p:cNvSpPr txBox="1"/>
          <p:nvPr/>
        </p:nvSpPr>
        <p:spPr>
          <a:xfrm>
            <a:off x="1242101" y="3109700"/>
            <a:ext cx="387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Analisi predittiva dei risultati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1EA98EC-338F-6A99-7761-2638E5F12F1F}"/>
              </a:ext>
            </a:extLst>
          </p:cNvPr>
          <p:cNvSpPr/>
          <p:nvPr/>
        </p:nvSpPr>
        <p:spPr>
          <a:xfrm>
            <a:off x="397324" y="1775229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A3B7AA6-BFAC-5A45-3CF1-F0F2F01029A8}"/>
              </a:ext>
            </a:extLst>
          </p:cNvPr>
          <p:cNvSpPr/>
          <p:nvPr/>
        </p:nvSpPr>
        <p:spPr>
          <a:xfrm>
            <a:off x="397323" y="2436441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7E21077D-8D64-87AB-8AE1-90990CABCCA3}"/>
              </a:ext>
            </a:extLst>
          </p:cNvPr>
          <p:cNvSpPr/>
          <p:nvPr/>
        </p:nvSpPr>
        <p:spPr>
          <a:xfrm>
            <a:off x="397323" y="3103018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26371FD-8B6D-CF84-A392-A77B5A9DAE20}"/>
              </a:ext>
            </a:extLst>
          </p:cNvPr>
          <p:cNvSpPr txBox="1"/>
          <p:nvPr/>
        </p:nvSpPr>
        <p:spPr>
          <a:xfrm>
            <a:off x="1242101" y="3784198"/>
            <a:ext cx="632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Monitoraggio e follow personalizzato da remoto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96C60768-C21C-6838-2D8B-76A5A58D4388}"/>
              </a:ext>
            </a:extLst>
          </p:cNvPr>
          <p:cNvSpPr/>
          <p:nvPr/>
        </p:nvSpPr>
        <p:spPr>
          <a:xfrm>
            <a:off x="397322" y="3784199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2DF9E8D-B417-13CB-AAB7-01E7D94EE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6" t="27700" r="73358" b="62991"/>
          <a:stretch/>
        </p:blipFill>
        <p:spPr>
          <a:xfrm>
            <a:off x="5025" y="361740"/>
            <a:ext cx="899326" cy="638145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91929F0D-328E-057A-D551-0D4E7389AE87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9902816" cy="71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IA in chirurgia bariatrica</a:t>
            </a:r>
          </a:p>
        </p:txBody>
      </p:sp>
      <p:pic>
        <p:nvPicPr>
          <p:cNvPr id="3074" name="Picture 2" descr="CHIRURGIA BARIATRICA: una cura per l'Obesità - Associazione L'agone Nuovo">
            <a:extLst>
              <a:ext uri="{FF2B5EF4-FFF2-40B4-BE49-F238E27FC236}">
                <a16:creationId xmlns:a16="http://schemas.microsoft.com/office/drawing/2014/main" id="{82205812-1C5B-C845-BFCF-E6B043E3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9" t="1376" b="-1"/>
          <a:stretch/>
        </p:blipFill>
        <p:spPr bwMode="auto">
          <a:xfrm>
            <a:off x="441040" y="1769577"/>
            <a:ext cx="2922251" cy="33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315F0D-5E0D-1ADB-AD31-4D245C01C000}"/>
              </a:ext>
            </a:extLst>
          </p:cNvPr>
          <p:cNvSpPr txBox="1"/>
          <p:nvPr/>
        </p:nvSpPr>
        <p:spPr>
          <a:xfrm>
            <a:off x="3752139" y="2077148"/>
            <a:ext cx="433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Standardizzazione delle tecniche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42F50EE-1329-3B1B-E342-03049C5DE16E}"/>
              </a:ext>
            </a:extLst>
          </p:cNvPr>
          <p:cNvSpPr txBox="1"/>
          <p:nvPr/>
        </p:nvSpPr>
        <p:spPr>
          <a:xfrm>
            <a:off x="3752139" y="3115100"/>
            <a:ext cx="7490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Correlazione tra fase preoperatoria, intervento, follow up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F37B40C-809F-60C6-7837-9B15A6B8C8EB}"/>
              </a:ext>
            </a:extLst>
          </p:cNvPr>
          <p:cNvSpPr txBox="1"/>
          <p:nvPr/>
        </p:nvSpPr>
        <p:spPr>
          <a:xfrm>
            <a:off x="3752139" y="4153052"/>
            <a:ext cx="817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Richiesta crescente e diffusione ampia (grande quantità di dati)</a:t>
            </a:r>
          </a:p>
        </p:txBody>
      </p:sp>
    </p:spTree>
    <p:extLst>
      <p:ext uri="{BB962C8B-B14F-4D97-AF65-F5344CB8AC3E}">
        <p14:creationId xmlns:p14="http://schemas.microsoft.com/office/powerpoint/2010/main" val="57454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1929F0D-328E-057A-D551-0D4E7389AE87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9902816" cy="71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C4D1AB-70BB-3667-EA23-1A44B4EF9422}"/>
              </a:ext>
            </a:extLst>
          </p:cNvPr>
          <p:cNvSpPr txBox="1"/>
          <p:nvPr/>
        </p:nvSpPr>
        <p:spPr>
          <a:xfrm>
            <a:off x="1800538" y="2055674"/>
            <a:ext cx="849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i="1" dirty="0"/>
              <a:t>«Ogni cambiamento deve essere accettato dal cervello umano e deve essere l’uomo a sfruttare le nuove tecnologie»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07D4E3-A79F-734D-F788-AB55E31F49EC}"/>
              </a:ext>
            </a:extLst>
          </p:cNvPr>
          <p:cNvSpPr txBox="1"/>
          <p:nvPr/>
        </p:nvSpPr>
        <p:spPr>
          <a:xfrm>
            <a:off x="7266296" y="4634955"/>
            <a:ext cx="3733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0" dirty="0">
                <a:solidFill>
                  <a:srgbClr val="001D35"/>
                </a:solidFill>
                <a:effectLst/>
                <a:latin typeface="Google Sans"/>
              </a:rPr>
              <a:t>Arianna Menardi, Padova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4518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2DF9E8D-B417-13CB-AAB7-01E7D94EE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6" t="27700" r="73358" b="62991"/>
          <a:stretch/>
        </p:blipFill>
        <p:spPr>
          <a:xfrm>
            <a:off x="5025" y="361740"/>
            <a:ext cx="899326" cy="638145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91929F0D-328E-057A-D551-0D4E7389AE87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5779770" cy="71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/>
              <a:t>Campi di applicazione</a:t>
            </a:r>
          </a:p>
        </p:txBody>
      </p:sp>
      <p:pic>
        <p:nvPicPr>
          <p:cNvPr id="5128" name="Picture 8" descr="6 domande sull'AI per capire dove ci porterà il futuro - ilBollettino">
            <a:extLst>
              <a:ext uri="{FF2B5EF4-FFF2-40B4-BE49-F238E27FC236}">
                <a16:creationId xmlns:a16="http://schemas.microsoft.com/office/drawing/2014/main" id="{E3BFBA58-BA20-4A63-29D8-CB5B36E0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685" y="2266950"/>
            <a:ext cx="2593695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uvoletta bolla di pensiero' Adesivo | Spreadshirt">
            <a:extLst>
              <a:ext uri="{FF2B5EF4-FFF2-40B4-BE49-F238E27FC236}">
                <a16:creationId xmlns:a16="http://schemas.microsoft.com/office/drawing/2014/main" id="{EB8FEB7B-94A1-0D91-344A-6F05C8A3F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51" y="949897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0971E5-1488-2B51-B013-2EF4296BA8CD}"/>
              </a:ext>
            </a:extLst>
          </p:cNvPr>
          <p:cNvSpPr txBox="1"/>
          <p:nvPr/>
        </p:nvSpPr>
        <p:spPr>
          <a:xfrm>
            <a:off x="3783240" y="1528762"/>
            <a:ext cx="4289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Scelta dell’intervento più adatto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36EBE4-823E-E179-53A5-A22652C71EDA}"/>
              </a:ext>
            </a:extLst>
          </p:cNvPr>
          <p:cNvSpPr txBox="1"/>
          <p:nvPr/>
        </p:nvSpPr>
        <p:spPr>
          <a:xfrm>
            <a:off x="3783240" y="2202951"/>
            <a:ext cx="401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Valutazione rischio operatorio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3A42106-83DD-D37A-B45E-3EB189F6BAF5}"/>
              </a:ext>
            </a:extLst>
          </p:cNvPr>
          <p:cNvSpPr txBox="1"/>
          <p:nvPr/>
        </p:nvSpPr>
        <p:spPr>
          <a:xfrm>
            <a:off x="3783240" y="2877449"/>
            <a:ext cx="4056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Stima risultati a lungo termine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5069A160-FE55-E577-A48D-799021651FD7}"/>
              </a:ext>
            </a:extLst>
          </p:cNvPr>
          <p:cNvSpPr/>
          <p:nvPr/>
        </p:nvSpPr>
        <p:spPr>
          <a:xfrm>
            <a:off x="2938463" y="1542978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F6896BF9-F169-34F6-6918-441378D27E0C}"/>
              </a:ext>
            </a:extLst>
          </p:cNvPr>
          <p:cNvSpPr/>
          <p:nvPr/>
        </p:nvSpPr>
        <p:spPr>
          <a:xfrm>
            <a:off x="2938462" y="2204190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7C5A8710-B016-CC5E-522D-740B1E770C4D}"/>
              </a:ext>
            </a:extLst>
          </p:cNvPr>
          <p:cNvSpPr/>
          <p:nvPr/>
        </p:nvSpPr>
        <p:spPr>
          <a:xfrm>
            <a:off x="2938462" y="2870767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5284384-C572-93F3-13C5-09C3F6279C18}"/>
              </a:ext>
            </a:extLst>
          </p:cNvPr>
          <p:cNvSpPr txBox="1"/>
          <p:nvPr/>
        </p:nvSpPr>
        <p:spPr>
          <a:xfrm>
            <a:off x="3782226" y="3527361"/>
            <a:ext cx="595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Pianificazione intervento con ricostruzioni 3D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258CD69-ABF9-0D5C-0193-3950404FB80E}"/>
              </a:ext>
            </a:extLst>
          </p:cNvPr>
          <p:cNvSpPr txBox="1"/>
          <p:nvPr/>
        </p:nvSpPr>
        <p:spPr>
          <a:xfrm>
            <a:off x="3869869" y="4201549"/>
            <a:ext cx="659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Supporto intraoperatorio con feedback automatici</a:t>
            </a: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2FF3D055-2ECA-553B-FB73-F3277016D662}"/>
              </a:ext>
            </a:extLst>
          </p:cNvPr>
          <p:cNvSpPr/>
          <p:nvPr/>
        </p:nvSpPr>
        <p:spPr>
          <a:xfrm>
            <a:off x="2937449" y="3541577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7DF4E676-D1CD-E785-2F40-AACF5F73BCE2}"/>
              </a:ext>
            </a:extLst>
          </p:cNvPr>
          <p:cNvSpPr/>
          <p:nvPr/>
        </p:nvSpPr>
        <p:spPr>
          <a:xfrm>
            <a:off x="2937448" y="4202789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E6FC21CE-7428-C6FC-5A9A-AF0D91833B42}"/>
              </a:ext>
            </a:extLst>
          </p:cNvPr>
          <p:cNvSpPr/>
          <p:nvPr/>
        </p:nvSpPr>
        <p:spPr>
          <a:xfrm>
            <a:off x="2937448" y="4869366"/>
            <a:ext cx="720437" cy="4616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BA1A2A9-7556-F0B2-ADC5-76D4E8810172}"/>
              </a:ext>
            </a:extLst>
          </p:cNvPr>
          <p:cNvSpPr txBox="1"/>
          <p:nvPr/>
        </p:nvSpPr>
        <p:spPr>
          <a:xfrm>
            <a:off x="3869869" y="4869365"/>
            <a:ext cx="8202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Follow-up e aderenza terapeutica mediante algoritmi predittivi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393BD44-97E4-49A1-9AA7-3C8F27EFD311}"/>
              </a:ext>
            </a:extLst>
          </p:cNvPr>
          <p:cNvSpPr txBox="1"/>
          <p:nvPr/>
        </p:nvSpPr>
        <p:spPr>
          <a:xfrm>
            <a:off x="-23922" y="5859907"/>
            <a:ext cx="12215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sz="1200" b="0" i="0" dirty="0">
                <a:solidFill>
                  <a:srgbClr val="212121"/>
                </a:solidFill>
                <a:effectLst/>
                <a:latin typeface="BlinkMacSystemFont"/>
              </a:rPr>
              <a:t>Bellini V, et al (2022). doi:10.23750/abm.v93i5.13626. Wise JB (2023). Zhang M (2024). 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Velardi AM et al. (2024) doi:10.3390/jpm14020151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72436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iale Che Guida Una Motocicletta Illustrazione Vettoriale - Illustrazione  di veloce, carino: 98342831">
            <a:extLst>
              <a:ext uri="{FF2B5EF4-FFF2-40B4-BE49-F238E27FC236}">
                <a16:creationId xmlns:a16="http://schemas.microsoft.com/office/drawing/2014/main" id="{4F936C0F-B377-9AB3-1B9D-6F80F97D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0"/>
            <a:ext cx="3654425" cy="61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stola Puntata Dal Chirurgo Vignettista Illustrazione di Stock -  Illustrazione di farmacia, minacciare: 191429812">
            <a:extLst>
              <a:ext uri="{FF2B5EF4-FFF2-40B4-BE49-F238E27FC236}">
                <a16:creationId xmlns:a16="http://schemas.microsoft.com/office/drawing/2014/main" id="{581F8248-2005-EBCE-A134-71277B03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3050" y="422338"/>
            <a:ext cx="365442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4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gnale stradale passato presente futuro con persona 3d su sfondo bianco |  Foto Premium">
            <a:extLst>
              <a:ext uri="{FF2B5EF4-FFF2-40B4-BE49-F238E27FC236}">
                <a16:creationId xmlns:a16="http://schemas.microsoft.com/office/drawing/2014/main" id="{E93F1CEE-374E-A474-B1C8-E693FFF6C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r="13463"/>
          <a:stretch/>
        </p:blipFill>
        <p:spPr bwMode="auto">
          <a:xfrm>
            <a:off x="0" y="578742"/>
            <a:ext cx="3654525" cy="47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ECCD75-1C56-2DCB-D2BE-01F4D95C9EED}"/>
              </a:ext>
            </a:extLst>
          </p:cNvPr>
          <p:cNvSpPr txBox="1"/>
          <p:nvPr/>
        </p:nvSpPr>
        <p:spPr>
          <a:xfrm>
            <a:off x="4017488" y="762693"/>
            <a:ext cx="6936260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Validazione multicentrica degli algoritmi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EE97A4-81E9-FEDE-55D2-CC5463F3FA8C}"/>
              </a:ext>
            </a:extLst>
          </p:cNvPr>
          <p:cNvSpPr txBox="1"/>
          <p:nvPr/>
        </p:nvSpPr>
        <p:spPr>
          <a:xfrm>
            <a:off x="4016473" y="1476186"/>
            <a:ext cx="6936260" cy="830997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Integrazione con sistemi di supporto decisionale trasparenti, interpretabili e supervisionati dall’uomo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BFF982-CFC6-F1F6-A5EA-BA46B819CC42}"/>
              </a:ext>
            </a:extLst>
          </p:cNvPr>
          <p:cNvSpPr txBox="1"/>
          <p:nvPr/>
        </p:nvSpPr>
        <p:spPr>
          <a:xfrm>
            <a:off x="4016473" y="2565323"/>
            <a:ext cx="6936260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Formazione specifica del chirurgo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AC3C1C-0ADD-72DF-C118-FEE7B62D4C48}"/>
              </a:ext>
            </a:extLst>
          </p:cNvPr>
          <p:cNvSpPr txBox="1"/>
          <p:nvPr/>
        </p:nvSpPr>
        <p:spPr>
          <a:xfrm>
            <a:off x="4016473" y="3274581"/>
            <a:ext cx="6936260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Monitoraggio con studi prospettici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D960DF-F577-6679-CEA0-622EEEE771CB}"/>
              </a:ext>
            </a:extLst>
          </p:cNvPr>
          <p:cNvSpPr txBox="1"/>
          <p:nvPr/>
        </p:nvSpPr>
        <p:spPr>
          <a:xfrm>
            <a:off x="4016473" y="3983839"/>
            <a:ext cx="6936259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Responsabilità medico legale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64B0647-D12B-02DB-8D97-2A587DD00484}"/>
              </a:ext>
            </a:extLst>
          </p:cNvPr>
          <p:cNvSpPr txBox="1"/>
          <p:nvPr/>
        </p:nvSpPr>
        <p:spPr>
          <a:xfrm>
            <a:off x="4016472" y="4702165"/>
            <a:ext cx="6936259" cy="830997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rtl="0">
              <a:defRPr lang="it-it"/>
            </a:defPPr>
            <a:lvl1pPr>
              <a:defRPr sz="2400" b="1"/>
            </a:lvl1pPr>
          </a:lstStyle>
          <a:p>
            <a:r>
              <a:rPr lang="it-IT" dirty="0"/>
              <a:t>Quadri normativi chiari (</a:t>
            </a:r>
            <a:r>
              <a:rPr lang="it-IT" dirty="0" err="1"/>
              <a:t>European</a:t>
            </a:r>
            <a:r>
              <a:rPr lang="it-IT" dirty="0"/>
              <a:t> Commission 2023 – AI in health care)</a:t>
            </a:r>
          </a:p>
        </p:txBody>
      </p:sp>
    </p:spTree>
    <p:extLst>
      <p:ext uri="{BB962C8B-B14F-4D97-AF65-F5344CB8AC3E}">
        <p14:creationId xmlns:p14="http://schemas.microsoft.com/office/powerpoint/2010/main" val="7036324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176</TotalTime>
  <Words>246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BlinkMacSystemFont</vt:lpstr>
      <vt:lpstr>Calibri</vt:lpstr>
      <vt:lpstr>Calibri Light</vt:lpstr>
      <vt:lpstr>Google Sans</vt:lpstr>
      <vt:lpstr>Wingdings</vt:lpstr>
      <vt:lpstr>RetrospectVTI</vt:lpstr>
      <vt:lpstr>INTELLIGENZA ARTIFICIALE E CHIRURGIA ROBOTICA: DA CHIRURGHI A COPILOTI?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</cp:lastModifiedBy>
  <cp:revision>17</cp:revision>
  <dcterms:created xsi:type="dcterms:W3CDTF">2022-02-27T17:36:31Z</dcterms:created>
  <dcterms:modified xsi:type="dcterms:W3CDTF">2025-10-14T09:20:28Z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